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urtney Whynot" initials="CW" lastIdx="1" clrIdx="0">
    <p:extLst/>
  </p:cmAuthor>
  <p:cmAuthor id="2" name="Richard Wimmer" initials="RW" lastIdx="12" clrIdx="1"/>
  <p:cmAuthor id="3" name="." initials=".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-18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8AA7F-A44A-2849-B642-7F91C11A5961}" type="datetimeFigureOut">
              <a:rPr lang="en-US" smtClean="0"/>
              <a:t>8/22/16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D8D23-BBC9-1A43-9819-546262EB9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64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METALLURGY: THE SCIENCE OF METALS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A introductory lesson on characteristics and properties of metal</a:t>
            </a:r>
          </a:p>
        </p:txBody>
      </p:sp>
    </p:spTree>
    <p:extLst>
      <p:ext uri="{BB962C8B-B14F-4D97-AF65-F5344CB8AC3E}">
        <p14:creationId xmlns:p14="http://schemas.microsoft.com/office/powerpoint/2010/main" val="376911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Characteristics of 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87826"/>
            <a:ext cx="11029615" cy="4558748"/>
          </a:xfrm>
        </p:spPr>
        <p:txBody>
          <a:bodyPr/>
          <a:lstStyle/>
          <a:p>
            <a:pPr marL="0" indent="0">
              <a:buNone/>
            </a:pPr>
            <a:r>
              <a:rPr lang="en-CA" sz="2400" b="1" dirty="0"/>
              <a:t>Characteristics: </a:t>
            </a:r>
            <a:r>
              <a:rPr lang="en-CA" sz="2400" dirty="0"/>
              <a:t>Indicate how a material is affected by non-mechanical </a:t>
            </a:r>
            <a:r>
              <a:rPr lang="en-CA" sz="2400" dirty="0" smtClean="0"/>
              <a:t>factors.</a:t>
            </a:r>
            <a:endParaRPr lang="en-CA" sz="2400" dirty="0"/>
          </a:p>
          <a:p>
            <a:pPr lvl="1"/>
            <a:r>
              <a:rPr lang="en-CA" sz="2000" b="1" dirty="0"/>
              <a:t>Thermal: </a:t>
            </a:r>
            <a:r>
              <a:rPr lang="en-CA" sz="2000" dirty="0"/>
              <a:t>How the material responds to hot and cold.</a:t>
            </a:r>
          </a:p>
          <a:p>
            <a:pPr lvl="1"/>
            <a:r>
              <a:rPr lang="en-CA" sz="2000" b="1" dirty="0"/>
              <a:t>Thermal </a:t>
            </a:r>
            <a:r>
              <a:rPr lang="en-CA" sz="2000" b="1" dirty="0" smtClean="0"/>
              <a:t>conductivity</a:t>
            </a:r>
            <a:r>
              <a:rPr lang="en-CA" sz="2000" b="1" dirty="0"/>
              <a:t>: </a:t>
            </a:r>
            <a:r>
              <a:rPr lang="en-CA" sz="2000" dirty="0"/>
              <a:t>The ability to transfer heat through the </a:t>
            </a:r>
            <a:r>
              <a:rPr lang="en-CA" sz="2000" dirty="0" smtClean="0"/>
              <a:t>material.</a:t>
            </a:r>
            <a:endParaRPr lang="en-CA" sz="2000" dirty="0"/>
          </a:p>
          <a:p>
            <a:pPr lvl="1"/>
            <a:r>
              <a:rPr lang="en-CA" sz="2000" b="1" dirty="0"/>
              <a:t>Electrical: </a:t>
            </a:r>
            <a:r>
              <a:rPr lang="en-CA" sz="2000" dirty="0"/>
              <a:t>Material has the ability to conduct </a:t>
            </a:r>
            <a:r>
              <a:rPr lang="en-CA" sz="2000" dirty="0" smtClean="0"/>
              <a:t>electricity.</a:t>
            </a:r>
            <a:endParaRPr lang="en-CA" sz="2000" dirty="0"/>
          </a:p>
          <a:p>
            <a:pPr lvl="1"/>
            <a:r>
              <a:rPr lang="en-CA" sz="2000" b="1" dirty="0"/>
              <a:t>Chemical resistance to environment: </a:t>
            </a:r>
            <a:r>
              <a:rPr lang="en-CA" sz="2000" dirty="0"/>
              <a:t>Protective qualities of the </a:t>
            </a:r>
            <a:r>
              <a:rPr lang="en-CA" sz="2000" dirty="0" smtClean="0"/>
              <a:t>material.</a:t>
            </a:r>
            <a:endParaRPr lang="en-CA" sz="2000" dirty="0"/>
          </a:p>
          <a:p>
            <a:pPr lvl="1"/>
            <a:r>
              <a:rPr lang="en-CA" sz="2000" b="1" dirty="0"/>
              <a:t>Optical: </a:t>
            </a:r>
            <a:r>
              <a:rPr lang="en-CA" sz="2000" dirty="0"/>
              <a:t>The ability of a material to absorb or reflect light.</a:t>
            </a:r>
          </a:p>
          <a:p>
            <a:pPr lvl="1"/>
            <a:r>
              <a:rPr lang="en-CA" sz="2000" b="1" dirty="0"/>
              <a:t>Density: </a:t>
            </a:r>
            <a:r>
              <a:rPr lang="en-CA" sz="2000" dirty="0"/>
              <a:t>The compactness of the molecules relative to their </a:t>
            </a:r>
            <a:r>
              <a:rPr lang="en-CA" sz="2000" dirty="0" smtClean="0"/>
              <a:t>mass. This </a:t>
            </a:r>
            <a:r>
              <a:rPr lang="en-CA" sz="2000" dirty="0"/>
              <a:t>allows for the correct selection of a material for the job.</a:t>
            </a:r>
          </a:p>
        </p:txBody>
      </p:sp>
    </p:spTree>
    <p:extLst>
      <p:ext uri="{BB962C8B-B14F-4D97-AF65-F5344CB8AC3E}">
        <p14:creationId xmlns:p14="http://schemas.microsoft.com/office/powerpoint/2010/main" val="1463723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Metallurgy - </a:t>
            </a:r>
            <a:r>
              <a:rPr lang="en-CA" dirty="0"/>
              <a:t>Metal Identification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400" dirty="0"/>
              <a:t>There are several ways to identify </a:t>
            </a:r>
            <a:r>
              <a:rPr lang="en-CA" sz="2400" dirty="0" smtClean="0"/>
              <a:t>metals:</a:t>
            </a:r>
            <a:endParaRPr lang="en-CA" sz="2400" dirty="0"/>
          </a:p>
          <a:p>
            <a:pPr lvl="1"/>
            <a:r>
              <a:rPr lang="en-CA" sz="2000" dirty="0"/>
              <a:t>Spark t</a:t>
            </a:r>
            <a:r>
              <a:rPr lang="en-CA" sz="2000" dirty="0" smtClean="0"/>
              <a:t>esting</a:t>
            </a:r>
            <a:endParaRPr lang="en-CA" sz="2000" dirty="0"/>
          </a:p>
          <a:p>
            <a:pPr lvl="1"/>
            <a:r>
              <a:rPr lang="en-CA" sz="2000" dirty="0"/>
              <a:t>Visual </a:t>
            </a:r>
            <a:r>
              <a:rPr lang="en-CA" sz="2000" dirty="0" smtClean="0"/>
              <a:t>inspection</a:t>
            </a:r>
            <a:r>
              <a:rPr lang="en-CA" sz="2000" dirty="0"/>
              <a:t>: </a:t>
            </a:r>
            <a:r>
              <a:rPr lang="en-CA" sz="2000" dirty="0" smtClean="0"/>
              <a:t> colour/appearance</a:t>
            </a:r>
            <a:endParaRPr lang="en-CA" sz="2000" dirty="0"/>
          </a:p>
          <a:p>
            <a:pPr lvl="1"/>
            <a:r>
              <a:rPr lang="en-CA" sz="2000" dirty="0"/>
              <a:t>Hardness testing</a:t>
            </a:r>
          </a:p>
          <a:p>
            <a:pPr lvl="1"/>
            <a:r>
              <a:rPr lang="en-CA" sz="2000" dirty="0" smtClean="0"/>
              <a:t>Magnetic/non-magnetic</a:t>
            </a:r>
          </a:p>
          <a:p>
            <a:pPr lvl="1"/>
            <a:r>
              <a:rPr lang="en-CA" sz="2000" dirty="0" smtClean="0"/>
              <a:t>Weight</a:t>
            </a:r>
          </a:p>
          <a:p>
            <a:pPr lvl="1"/>
            <a:r>
              <a:rPr lang="en-CA" sz="2000" dirty="0" smtClean="0"/>
              <a:t>Electrical conductivity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45056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METALLURGY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dirty="0" smtClean="0"/>
              <a:t>Metallurgy </a:t>
            </a:r>
            <a:r>
              <a:rPr lang="en-CA" sz="3200" dirty="0"/>
              <a:t>is a branch of science and technology concerned with the properties of metals, their production and purification.</a:t>
            </a:r>
          </a:p>
        </p:txBody>
      </p:sp>
    </p:spTree>
    <p:extLst>
      <p:ext uri="{BB962C8B-B14F-4D97-AF65-F5344CB8AC3E}">
        <p14:creationId xmlns:p14="http://schemas.microsoft.com/office/powerpoint/2010/main" val="4650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Classifications of Metal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3200" dirty="0"/>
              <a:t>Metals can be classified </a:t>
            </a:r>
            <a:r>
              <a:rPr lang="en-CA" sz="3200" dirty="0" smtClean="0"/>
              <a:t>into three </a:t>
            </a:r>
            <a:r>
              <a:rPr lang="en-CA" sz="3200" dirty="0"/>
              <a:t>categories:</a:t>
            </a:r>
          </a:p>
          <a:p>
            <a:pPr lvl="1"/>
            <a:r>
              <a:rPr lang="en-CA" sz="2800" dirty="0"/>
              <a:t>Ferrous</a:t>
            </a:r>
          </a:p>
          <a:p>
            <a:pPr lvl="1"/>
            <a:r>
              <a:rPr lang="en-CA" sz="2800" dirty="0" smtClean="0"/>
              <a:t>Non-ferrous</a:t>
            </a:r>
            <a:endParaRPr lang="en-CA" sz="2800" dirty="0"/>
          </a:p>
          <a:p>
            <a:pPr lvl="1"/>
            <a:r>
              <a:rPr lang="en-CA" sz="2800" dirty="0" smtClean="0"/>
              <a:t>Precious / pure metals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64366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Ferrous 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Ferrous metals contain </a:t>
            </a:r>
            <a:r>
              <a:rPr lang="en-CA" sz="2400" dirty="0" smtClean="0"/>
              <a:t>iron </a:t>
            </a:r>
            <a:r>
              <a:rPr lang="en-CA" sz="2400" dirty="0"/>
              <a:t>as a base </a:t>
            </a:r>
            <a:r>
              <a:rPr lang="en-CA" sz="2400" dirty="0" smtClean="0"/>
              <a:t>material. Other </a:t>
            </a:r>
            <a:r>
              <a:rPr lang="en-CA" sz="2400" dirty="0"/>
              <a:t>elements are added to </a:t>
            </a:r>
            <a:r>
              <a:rPr lang="en-CA" sz="2400" dirty="0" smtClean="0"/>
              <a:t>produce a </a:t>
            </a:r>
            <a:r>
              <a:rPr lang="en-CA" sz="2400" dirty="0"/>
              <a:t>desired effect.</a:t>
            </a:r>
          </a:p>
          <a:p>
            <a:r>
              <a:rPr lang="en-CA" sz="2400" dirty="0"/>
              <a:t>Ferrous metals are the most useful metals known to man.</a:t>
            </a:r>
          </a:p>
          <a:p>
            <a:r>
              <a:rPr lang="en-CA" sz="2400" dirty="0"/>
              <a:t>They are </a:t>
            </a:r>
            <a:r>
              <a:rPr lang="en-CA" sz="2400" dirty="0" smtClean="0"/>
              <a:t>generally magnetic.</a:t>
            </a:r>
            <a:endParaRPr lang="en-CA" sz="2400" dirty="0"/>
          </a:p>
          <a:p>
            <a:r>
              <a:rPr lang="en-CA" sz="2400" dirty="0"/>
              <a:t>E</a:t>
            </a:r>
            <a:r>
              <a:rPr lang="en-CA" sz="2400" dirty="0" smtClean="0"/>
              <a:t>xamples include </a:t>
            </a:r>
            <a:r>
              <a:rPr lang="en-CA" sz="2400" dirty="0" smtClean="0"/>
              <a:t>wrought </a:t>
            </a:r>
            <a:r>
              <a:rPr lang="en-CA" sz="2400" dirty="0"/>
              <a:t>i</a:t>
            </a:r>
            <a:r>
              <a:rPr lang="en-CA" sz="2400" dirty="0" smtClean="0"/>
              <a:t>ron</a:t>
            </a:r>
            <a:r>
              <a:rPr lang="en-CA" sz="2400" dirty="0"/>
              <a:t>, </a:t>
            </a:r>
            <a:r>
              <a:rPr lang="en-CA" sz="2400" dirty="0" smtClean="0"/>
              <a:t>cast </a:t>
            </a:r>
            <a:r>
              <a:rPr lang="en-CA" sz="2400" dirty="0"/>
              <a:t>i</a:t>
            </a:r>
            <a:r>
              <a:rPr lang="en-CA" sz="2400" dirty="0" smtClean="0"/>
              <a:t>ron</a:t>
            </a:r>
            <a:r>
              <a:rPr lang="en-CA" sz="2400" dirty="0"/>
              <a:t>, </a:t>
            </a:r>
            <a:r>
              <a:rPr lang="en-CA" sz="2400" dirty="0" smtClean="0"/>
              <a:t>steel</a:t>
            </a:r>
            <a:r>
              <a:rPr lang="en-CA" sz="2400" dirty="0"/>
              <a:t>, </a:t>
            </a:r>
            <a:r>
              <a:rPr lang="en-CA" sz="2400" dirty="0" smtClean="0"/>
              <a:t>carbon </a:t>
            </a:r>
            <a:r>
              <a:rPr lang="en-CA" sz="2400" dirty="0"/>
              <a:t>steels, </a:t>
            </a:r>
            <a:r>
              <a:rPr lang="en-CA" sz="2400" dirty="0" smtClean="0"/>
              <a:t>alloy </a:t>
            </a:r>
            <a:r>
              <a:rPr lang="en-CA" sz="2400" dirty="0"/>
              <a:t>steels, s</a:t>
            </a:r>
            <a:r>
              <a:rPr lang="en-CA" sz="2400" dirty="0" smtClean="0"/>
              <a:t>tainless steels</a:t>
            </a:r>
            <a:r>
              <a:rPr lang="en-C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8727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Non-ferrous </a:t>
            </a:r>
            <a:r>
              <a:rPr lang="en-CA" dirty="0"/>
              <a:t>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Non-ferrous </a:t>
            </a:r>
            <a:r>
              <a:rPr lang="en-CA" sz="2400" dirty="0"/>
              <a:t>metals contain no </a:t>
            </a:r>
            <a:r>
              <a:rPr lang="en-CA" sz="2400" dirty="0" smtClean="0"/>
              <a:t>iron </a:t>
            </a:r>
            <a:r>
              <a:rPr lang="en-CA" sz="2400" dirty="0"/>
              <a:t>as </a:t>
            </a:r>
            <a:r>
              <a:rPr lang="en-CA" sz="2400" dirty="0" smtClean="0"/>
              <a:t>their </a:t>
            </a:r>
            <a:r>
              <a:rPr lang="en-CA" sz="2400" dirty="0"/>
              <a:t>base element. </a:t>
            </a:r>
          </a:p>
          <a:p>
            <a:r>
              <a:rPr lang="en-CA" sz="2400" dirty="0"/>
              <a:t>This family of metals is not </a:t>
            </a:r>
            <a:r>
              <a:rPr lang="en-CA" sz="2400" dirty="0" smtClean="0"/>
              <a:t>magnetic.</a:t>
            </a:r>
            <a:endParaRPr lang="en-CA" sz="2400" dirty="0"/>
          </a:p>
          <a:p>
            <a:r>
              <a:rPr lang="en-CA" sz="2400" dirty="0" smtClean="0"/>
              <a:t>Non-ferrous </a:t>
            </a:r>
            <a:r>
              <a:rPr lang="en-CA" sz="2400" dirty="0"/>
              <a:t>metals are very resistant to corrosion (rust</a:t>
            </a:r>
            <a:r>
              <a:rPr lang="en-CA" sz="2400" dirty="0" smtClean="0"/>
              <a:t>).</a:t>
            </a:r>
            <a:endParaRPr lang="en-CA" sz="2400" dirty="0"/>
          </a:p>
          <a:p>
            <a:r>
              <a:rPr lang="en-CA" sz="2400" dirty="0"/>
              <a:t>E</a:t>
            </a:r>
            <a:r>
              <a:rPr lang="en-CA" sz="2400" dirty="0" smtClean="0"/>
              <a:t>xamples include </a:t>
            </a:r>
            <a:r>
              <a:rPr lang="en-CA" sz="2400" dirty="0" smtClean="0"/>
              <a:t>aluminum</a:t>
            </a:r>
            <a:r>
              <a:rPr lang="en-CA" sz="2400" dirty="0"/>
              <a:t>, </a:t>
            </a:r>
            <a:r>
              <a:rPr lang="en-CA" sz="2400" dirty="0" smtClean="0"/>
              <a:t>copper</a:t>
            </a:r>
            <a:r>
              <a:rPr lang="en-CA" sz="2400" dirty="0"/>
              <a:t>, </a:t>
            </a:r>
            <a:r>
              <a:rPr lang="en-CA" sz="2400" dirty="0" smtClean="0"/>
              <a:t>brass</a:t>
            </a:r>
            <a:r>
              <a:rPr lang="en-CA" sz="2400" dirty="0"/>
              <a:t>, </a:t>
            </a:r>
            <a:r>
              <a:rPr lang="en-CA" sz="2400" dirty="0" smtClean="0"/>
              <a:t>tin</a:t>
            </a:r>
            <a:r>
              <a:rPr lang="en-CA" sz="2400" dirty="0"/>
              <a:t>, </a:t>
            </a:r>
            <a:r>
              <a:rPr lang="en-CA" sz="2400" dirty="0" smtClean="0"/>
              <a:t>nickel</a:t>
            </a:r>
            <a:r>
              <a:rPr lang="en-CA" sz="2400" dirty="0"/>
              <a:t>, </a:t>
            </a:r>
            <a:r>
              <a:rPr lang="en-CA" sz="2400" dirty="0" smtClean="0"/>
              <a:t>pewter </a:t>
            </a:r>
            <a:r>
              <a:rPr lang="en-CA" sz="2400" dirty="0"/>
              <a:t>and </a:t>
            </a:r>
            <a:r>
              <a:rPr lang="en-CA" sz="2400" dirty="0" smtClean="0"/>
              <a:t>lead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635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Precious </a:t>
            </a:r>
            <a:r>
              <a:rPr lang="en-CA" dirty="0" smtClean="0"/>
              <a:t>/ pure Metals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21566"/>
            <a:ext cx="11029615" cy="3937234"/>
          </a:xfrm>
        </p:spPr>
        <p:txBody>
          <a:bodyPr/>
          <a:lstStyle/>
          <a:p>
            <a:endParaRPr lang="en-CA" dirty="0"/>
          </a:p>
          <a:p>
            <a:r>
              <a:rPr lang="en-CA" sz="2400" dirty="0" smtClean="0"/>
              <a:t>They </a:t>
            </a:r>
            <a:r>
              <a:rPr lang="en-CA" sz="2400" dirty="0"/>
              <a:t>contain no other elements.</a:t>
            </a:r>
          </a:p>
          <a:p>
            <a:r>
              <a:rPr lang="en-CA" sz="2400" dirty="0"/>
              <a:t>Highly valued, meaning they are more </a:t>
            </a:r>
            <a:r>
              <a:rPr lang="en-CA" sz="2400" dirty="0" smtClean="0"/>
              <a:t>expensive.</a:t>
            </a:r>
            <a:endParaRPr lang="en-CA" sz="2400" dirty="0"/>
          </a:p>
          <a:p>
            <a:r>
              <a:rPr lang="en-CA" sz="2400" dirty="0" smtClean="0"/>
              <a:t>Non-ferrous </a:t>
            </a:r>
            <a:r>
              <a:rPr lang="en-CA" sz="2400" dirty="0"/>
              <a:t>and </a:t>
            </a:r>
            <a:r>
              <a:rPr lang="en-CA" sz="2400" dirty="0" smtClean="0"/>
              <a:t>non-magnetic.</a:t>
            </a:r>
            <a:endParaRPr lang="en-CA" sz="2400" dirty="0"/>
          </a:p>
          <a:p>
            <a:r>
              <a:rPr lang="en-CA" sz="2400" dirty="0"/>
              <a:t>Can be mixed with other metals to create different </a:t>
            </a:r>
            <a:r>
              <a:rPr lang="en-CA" sz="2400" dirty="0" smtClean="0"/>
              <a:t>effects: silver </a:t>
            </a:r>
            <a:r>
              <a:rPr lang="en-CA" sz="2400" dirty="0"/>
              <a:t>with a small amount of copper added becomes </a:t>
            </a:r>
            <a:r>
              <a:rPr lang="en-CA" sz="2400" dirty="0" smtClean="0"/>
              <a:t>sterling </a:t>
            </a:r>
            <a:r>
              <a:rPr lang="en-CA" sz="2400" dirty="0"/>
              <a:t>s</a:t>
            </a:r>
            <a:r>
              <a:rPr lang="en-CA" sz="2400" dirty="0" smtClean="0"/>
              <a:t>ilver</a:t>
            </a:r>
            <a:r>
              <a:rPr lang="en-CA" sz="2400" dirty="0"/>
              <a:t>.</a:t>
            </a:r>
          </a:p>
          <a:p>
            <a:r>
              <a:rPr lang="en-CA" sz="2400" dirty="0"/>
              <a:t>Examples </a:t>
            </a:r>
            <a:r>
              <a:rPr lang="en-CA" sz="2400" dirty="0" smtClean="0"/>
              <a:t>include </a:t>
            </a:r>
            <a:r>
              <a:rPr lang="en-CA" sz="2400" dirty="0" smtClean="0"/>
              <a:t>silver</a:t>
            </a:r>
            <a:r>
              <a:rPr lang="en-CA" sz="2400" dirty="0"/>
              <a:t>, </a:t>
            </a:r>
            <a:r>
              <a:rPr lang="en-CA" sz="2400" dirty="0" smtClean="0"/>
              <a:t>gold</a:t>
            </a:r>
            <a:r>
              <a:rPr lang="en-CA" sz="2400" dirty="0"/>
              <a:t>, </a:t>
            </a:r>
            <a:r>
              <a:rPr lang="en-CA" sz="2400" dirty="0" smtClean="0"/>
              <a:t>and platinum.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196520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High-Temperature </a:t>
            </a:r>
            <a:r>
              <a:rPr lang="en-CA" dirty="0"/>
              <a:t>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Unique ability to maintain </a:t>
            </a:r>
            <a:r>
              <a:rPr lang="en-CA" sz="2400" dirty="0" smtClean="0"/>
              <a:t>their strength </a:t>
            </a:r>
            <a:r>
              <a:rPr lang="en-CA" sz="2400" dirty="0"/>
              <a:t>over long periods of time under high temperature.</a:t>
            </a:r>
          </a:p>
          <a:p>
            <a:r>
              <a:rPr lang="en-CA" sz="2400" dirty="0"/>
              <a:t>Sometimes referred to as </a:t>
            </a:r>
            <a:r>
              <a:rPr lang="en-CA" sz="2400" i="1" dirty="0" smtClean="0"/>
              <a:t>super alloys.</a:t>
            </a:r>
            <a:endParaRPr lang="en-CA" sz="2400" i="1" dirty="0"/>
          </a:p>
          <a:p>
            <a:r>
              <a:rPr lang="en-CA" sz="2400" dirty="0"/>
              <a:t>Were created with </a:t>
            </a:r>
            <a:r>
              <a:rPr lang="en-CA" sz="2400" dirty="0" smtClean="0"/>
              <a:t>nuclear </a:t>
            </a:r>
            <a:r>
              <a:rPr lang="en-CA" sz="2400" dirty="0"/>
              <a:t>and </a:t>
            </a:r>
            <a:r>
              <a:rPr lang="en-CA" sz="2400" dirty="0" smtClean="0"/>
              <a:t>aerospace </a:t>
            </a:r>
            <a:r>
              <a:rPr lang="en-CA" sz="2400" dirty="0"/>
              <a:t>uses in </a:t>
            </a:r>
            <a:r>
              <a:rPr lang="en-CA" sz="2400" dirty="0" smtClean="0"/>
              <a:t>mind.</a:t>
            </a:r>
            <a:endParaRPr lang="en-CA" sz="2400" dirty="0"/>
          </a:p>
          <a:p>
            <a:r>
              <a:rPr lang="en-CA" sz="2400" dirty="0"/>
              <a:t>E</a:t>
            </a:r>
            <a:r>
              <a:rPr lang="en-CA" sz="2400" dirty="0" smtClean="0"/>
              <a:t>xamples include </a:t>
            </a:r>
            <a:r>
              <a:rPr lang="en-CA" sz="2400" dirty="0" smtClean="0"/>
              <a:t>columbium</a:t>
            </a:r>
            <a:r>
              <a:rPr lang="en-CA" sz="2400" dirty="0"/>
              <a:t>, </a:t>
            </a:r>
            <a:r>
              <a:rPr lang="en-CA" sz="2400" dirty="0" smtClean="0"/>
              <a:t>tantalum</a:t>
            </a:r>
            <a:r>
              <a:rPr lang="en-CA" sz="2400" dirty="0"/>
              <a:t>, </a:t>
            </a:r>
            <a:r>
              <a:rPr lang="en-CA" sz="2400" dirty="0" smtClean="0"/>
              <a:t>nickel-based </a:t>
            </a:r>
            <a:r>
              <a:rPr lang="en-CA" sz="2400" dirty="0"/>
              <a:t>alloys, </a:t>
            </a:r>
            <a:r>
              <a:rPr lang="en-CA" sz="2400" dirty="0" smtClean="0"/>
              <a:t>and tungsten</a:t>
            </a:r>
            <a:r>
              <a:rPr lang="en-C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58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Rare 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These metals are only available in very small quantities.</a:t>
            </a:r>
          </a:p>
          <a:p>
            <a:r>
              <a:rPr lang="en-CA" sz="2400" dirty="0"/>
              <a:t>Used mostly for experimental </a:t>
            </a:r>
            <a:r>
              <a:rPr lang="en-CA" sz="2400" dirty="0" smtClean="0"/>
              <a:t>purposes.</a:t>
            </a:r>
            <a:endParaRPr lang="en-CA" sz="2400" dirty="0"/>
          </a:p>
          <a:p>
            <a:r>
              <a:rPr lang="en-CA" sz="2400" dirty="0"/>
              <a:t>Not found in commercial applications.</a:t>
            </a:r>
          </a:p>
          <a:p>
            <a:r>
              <a:rPr lang="en-CA" sz="2400" dirty="0"/>
              <a:t>More expensive than gold.</a:t>
            </a:r>
          </a:p>
          <a:p>
            <a:r>
              <a:rPr lang="en-CA" sz="2400" dirty="0"/>
              <a:t>E</a:t>
            </a:r>
            <a:r>
              <a:rPr lang="en-CA" sz="2400" dirty="0" smtClean="0"/>
              <a:t>xamples include </a:t>
            </a:r>
            <a:r>
              <a:rPr lang="en-CA" sz="2400" dirty="0" smtClean="0"/>
              <a:t>yttrium</a:t>
            </a:r>
            <a:r>
              <a:rPr lang="en-CA" sz="2400" dirty="0"/>
              <a:t>, </a:t>
            </a:r>
            <a:r>
              <a:rPr lang="en-CA" sz="2400" dirty="0" smtClean="0"/>
              <a:t>cerium, </a:t>
            </a:r>
            <a:r>
              <a:rPr lang="en-CA" sz="2400" dirty="0"/>
              <a:t>and </a:t>
            </a:r>
            <a:r>
              <a:rPr lang="en-CA" sz="2400" dirty="0" smtClean="0"/>
              <a:t>europium.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9627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Properties of metals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81810"/>
            <a:ext cx="11029615" cy="4545494"/>
          </a:xfrm>
        </p:spPr>
        <p:txBody>
          <a:bodyPr/>
          <a:lstStyle/>
          <a:p>
            <a:pPr marL="0" indent="0">
              <a:buNone/>
            </a:pPr>
            <a:r>
              <a:rPr lang="en-CA" sz="2400" b="1" dirty="0"/>
              <a:t>Mechanical properties: </a:t>
            </a:r>
            <a:r>
              <a:rPr lang="en-CA" sz="2400" dirty="0"/>
              <a:t>related to the </a:t>
            </a:r>
            <a:r>
              <a:rPr lang="en-CA" sz="2400" dirty="0" smtClean="0"/>
              <a:t>material’s </a:t>
            </a:r>
            <a:r>
              <a:rPr lang="en-CA" sz="2400" dirty="0"/>
              <a:t>response to mechanical </a:t>
            </a:r>
            <a:r>
              <a:rPr lang="en-CA" sz="2400" dirty="0" smtClean="0"/>
              <a:t>forces:</a:t>
            </a:r>
            <a:endParaRPr lang="en-CA" sz="2400" dirty="0"/>
          </a:p>
          <a:p>
            <a:pPr lvl="1"/>
            <a:r>
              <a:rPr lang="en-CA" sz="2000" b="1" dirty="0"/>
              <a:t>Tensile </a:t>
            </a:r>
            <a:r>
              <a:rPr lang="en-CA" sz="2000" b="1" dirty="0" smtClean="0"/>
              <a:t>strength</a:t>
            </a:r>
            <a:r>
              <a:rPr lang="en-CA" sz="2000" b="1" dirty="0"/>
              <a:t>: </a:t>
            </a:r>
            <a:r>
              <a:rPr lang="en-CA" sz="2000" dirty="0"/>
              <a:t>Resistance to a load pulling apart the material. Each type of loading is specialized and will result in different tensile strength numbers.</a:t>
            </a:r>
          </a:p>
          <a:p>
            <a:pPr lvl="1"/>
            <a:r>
              <a:rPr lang="en-CA" sz="2000" b="1" dirty="0"/>
              <a:t>Compressive: </a:t>
            </a:r>
            <a:r>
              <a:rPr lang="en-CA" sz="2000" dirty="0"/>
              <a:t>Resistance to being pushed </a:t>
            </a:r>
            <a:r>
              <a:rPr lang="en-CA" sz="2000" dirty="0" smtClean="0"/>
              <a:t>together when loads are applied </a:t>
            </a:r>
            <a:r>
              <a:rPr lang="en-CA" sz="2000" dirty="0"/>
              <a:t>at both ends of the material.</a:t>
            </a:r>
          </a:p>
          <a:p>
            <a:pPr lvl="1"/>
            <a:r>
              <a:rPr lang="en-CA" sz="2000" b="1" dirty="0"/>
              <a:t>Fatigue: </a:t>
            </a:r>
            <a:r>
              <a:rPr lang="en-CA" sz="2000" dirty="0"/>
              <a:t>Resistance to </a:t>
            </a:r>
            <a:r>
              <a:rPr lang="en-CA" sz="2000" dirty="0" smtClean="0"/>
              <a:t>loads </a:t>
            </a:r>
            <a:r>
              <a:rPr lang="en-CA" sz="2000" dirty="0"/>
              <a:t>being applied in a variety of </a:t>
            </a:r>
            <a:r>
              <a:rPr lang="en-CA" sz="2000" dirty="0" smtClean="0"/>
              <a:t>ways, called </a:t>
            </a:r>
            <a:r>
              <a:rPr lang="en-CA" sz="2000" i="1" dirty="0" smtClean="0"/>
              <a:t>cyclic loading.</a:t>
            </a:r>
            <a:endParaRPr lang="en-CA" sz="2000" i="1" dirty="0"/>
          </a:p>
          <a:p>
            <a:pPr lvl="1"/>
            <a:r>
              <a:rPr lang="en-CA" sz="2000" b="1" dirty="0" smtClean="0"/>
              <a:t>Impact-toughness</a:t>
            </a:r>
            <a:r>
              <a:rPr lang="en-CA" sz="2000" b="1" dirty="0"/>
              <a:t>: </a:t>
            </a:r>
            <a:r>
              <a:rPr lang="en-CA" sz="2000" dirty="0"/>
              <a:t>Resistance to </a:t>
            </a:r>
            <a:r>
              <a:rPr lang="en-CA" sz="2000" dirty="0" smtClean="0"/>
              <a:t>rapid application of a load.</a:t>
            </a:r>
            <a:endParaRPr lang="en-CA" sz="2000" dirty="0"/>
          </a:p>
          <a:p>
            <a:pPr lvl="1"/>
            <a:r>
              <a:rPr lang="en-CA" sz="2000" b="1" dirty="0"/>
              <a:t>Flow: </a:t>
            </a:r>
            <a:r>
              <a:rPr lang="en-CA" sz="2000" dirty="0"/>
              <a:t>Under constant load the material will begin to move and </a:t>
            </a:r>
            <a:r>
              <a:rPr lang="en-CA" sz="2000" dirty="0" smtClean="0"/>
              <a:t>deform.</a:t>
            </a:r>
            <a:endParaRPr lang="en-CA" sz="2000" dirty="0"/>
          </a:p>
          <a:p>
            <a:pPr lvl="1"/>
            <a:r>
              <a:rPr lang="en-CA" sz="2000" b="1" dirty="0"/>
              <a:t>Ductility: </a:t>
            </a:r>
            <a:r>
              <a:rPr lang="en-CA" sz="2000" dirty="0"/>
              <a:t>Measurement of </a:t>
            </a:r>
            <a:r>
              <a:rPr lang="en-CA" sz="2000" dirty="0" smtClean="0"/>
              <a:t>deformation before </a:t>
            </a:r>
            <a:r>
              <a:rPr lang="en-CA" sz="2000" dirty="0"/>
              <a:t>failure occurs. </a:t>
            </a:r>
          </a:p>
          <a:p>
            <a:pPr lvl="1"/>
            <a:r>
              <a:rPr lang="en-CA" sz="2000" b="1" dirty="0"/>
              <a:t>Hardness: </a:t>
            </a:r>
            <a:r>
              <a:rPr lang="en-CA" sz="2000" dirty="0"/>
              <a:t>The ability to resist scratching of </a:t>
            </a:r>
            <a:r>
              <a:rPr lang="en-CA" sz="2000" dirty="0" smtClean="0"/>
              <a:t>the surface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53044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769</TotalTime>
  <Words>562</Words>
  <Application>Microsoft Macintosh PowerPoint</Application>
  <PresentationFormat>Custom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Dividend</vt:lpstr>
      <vt:lpstr>METALLURGY: THE SCIENCE OF METALS</vt:lpstr>
      <vt:lpstr>METALLURGY</vt:lpstr>
      <vt:lpstr>Classifications of Metal</vt:lpstr>
      <vt:lpstr>Ferrous Metals</vt:lpstr>
      <vt:lpstr>Non-ferrous metals</vt:lpstr>
      <vt:lpstr>Precious / pure Metals</vt:lpstr>
      <vt:lpstr>High-Temperature Metals</vt:lpstr>
      <vt:lpstr>Rare Metals</vt:lpstr>
      <vt:lpstr>Properties of metals </vt:lpstr>
      <vt:lpstr>Characteristics of metals</vt:lpstr>
      <vt:lpstr>Metallurgy - Metal Identification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METALLURGY: THE SCIENCE OF METALS</dc:title>
  <dc:creator>Dad</dc:creator>
  <cp:lastModifiedBy>Chris Teskey</cp:lastModifiedBy>
  <cp:revision>39</cp:revision>
  <cp:lastPrinted>2016-08-22T21:31:21Z</cp:lastPrinted>
  <dcterms:created xsi:type="dcterms:W3CDTF">2016-03-28T22:53:32Z</dcterms:created>
  <dcterms:modified xsi:type="dcterms:W3CDTF">2016-08-22T21:42:55Z</dcterms:modified>
</cp:coreProperties>
</file>